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avni poveznik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ipsa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Pravokutni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avni poveznik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zervirano mjesto sadržaja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2" name="Rezervirano mjesto sadržaja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Usporedb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avni poveznik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hr-HR"/>
          </a:p>
        </p:txBody>
      </p:sp>
      <p:sp>
        <p:nvSpPr>
          <p:cNvPr id="15" name="Ravni poveznik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Rezervirano mjesto sadržaja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6" name="Rezervirano mjesto sadržaja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25" name="Elipsa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ipsa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3" name="Naslov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Pravokutni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Pravokutni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avokutni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avni poveznik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zervirano mjesto sadržaja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Elipsa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ipsa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1" name="Pravokutni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avni poveznik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Pravokutni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Pravokutni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ipsa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22" name="Pravokutni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Pravokutni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Pravokutni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Pravokutni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avni poveznik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avokutni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Pravokutni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Pravokutni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Pravokutni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Pravokutni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D79BD81-A9CF-4601-9ECC-8FC62B49039B}" type="datetimeFigureOut">
              <a:rPr lang="hr-HR" smtClean="0"/>
              <a:pPr/>
              <a:t>17.10.2013.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8" name="Pravokutni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avni poveznik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ipsa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86EB21D-E3E2-427D-9783-2D61D216256E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b="1" cap="small" dirty="0" smtClean="0"/>
              <a:t>Antička knjiga</a:t>
            </a:r>
            <a:br>
              <a:rPr lang="hr-HR" b="1" cap="small" dirty="0" smtClean="0"/>
            </a:br>
            <a:endParaRPr lang="hr-HR" dirty="0"/>
          </a:p>
        </p:txBody>
      </p:sp>
      <p:pic>
        <p:nvPicPr>
          <p:cNvPr id="1026" name="Picture 2" descr="C:\Users\Barbara i Franz\Desktop\latin writing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348880"/>
            <a:ext cx="4680520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 smtClean="0"/>
              <a:t>DVA OSNOVNA MODELA KNJIGE</a:t>
            </a:r>
            <a:endParaRPr lang="hr-HR" b="1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hr-HR" sz="3200" dirty="0" smtClean="0"/>
              <a:t>1. </a:t>
            </a:r>
            <a:r>
              <a:rPr lang="hr-HR" sz="3200" b="1" dirty="0" smtClean="0"/>
              <a:t>kodeks</a:t>
            </a:r>
            <a:r>
              <a:rPr lang="hr-HR" sz="3200" dirty="0" smtClean="0"/>
              <a:t> je bio spoj više pločica (obično voštanih) ili pak spoj više listova pergamene (kože)</a:t>
            </a:r>
          </a:p>
          <a:p>
            <a:pPr>
              <a:buNone/>
            </a:pPr>
            <a:r>
              <a:rPr lang="hr-HR" sz="3200" dirty="0" smtClean="0"/>
              <a:t>2. </a:t>
            </a:r>
            <a:r>
              <a:rPr lang="hr-HR" sz="3200" b="1" dirty="0" smtClean="0"/>
              <a:t>volumen</a:t>
            </a:r>
            <a:r>
              <a:rPr lang="hr-HR" sz="3200" dirty="0" smtClean="0"/>
              <a:t> ili svitak bio je papirus savijen oko tankog štapa. (</a:t>
            </a:r>
            <a:r>
              <a:rPr lang="hr-HR" sz="3200" b="1" dirty="0" err="1" smtClean="0"/>
              <a:t>umbilicus</a:t>
            </a:r>
            <a:r>
              <a:rPr lang="hr-HR" sz="3200" b="1" dirty="0" smtClean="0"/>
              <a:t>)</a:t>
            </a:r>
            <a:endParaRPr lang="hr-HR" sz="3200" dirty="0" smtClean="0"/>
          </a:p>
          <a:p>
            <a:endParaRPr lang="hr-HR" sz="3200" dirty="0" smtClean="0"/>
          </a:p>
          <a:p>
            <a:endParaRPr lang="hr-HR" sz="3200" dirty="0"/>
          </a:p>
        </p:txBody>
      </p:sp>
      <p:pic>
        <p:nvPicPr>
          <p:cNvPr id="9" name="Picture 1" descr="C:\Users\Barbara i Franz\Desktop\megil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77072"/>
            <a:ext cx="3511154" cy="2259632"/>
          </a:xfrm>
          <a:prstGeom prst="rect">
            <a:avLst/>
          </a:prstGeom>
          <a:noFill/>
        </p:spPr>
      </p:pic>
      <p:pic>
        <p:nvPicPr>
          <p:cNvPr id="4098" name="Picture 2" descr="C:\Users\Barbara i Franz\Desktop\Roman_writing_tablet_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268760"/>
            <a:ext cx="4038600" cy="2632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12624" cy="987552"/>
          </a:xfrm>
        </p:spPr>
        <p:txBody>
          <a:bodyPr>
            <a:noAutofit/>
          </a:bodyPr>
          <a:lstStyle/>
          <a:p>
            <a:r>
              <a:rPr lang="hr-HR" sz="3200" b="1" dirty="0" smtClean="0"/>
              <a:t>MATERIJALI NA KOJIMA SE PISALO</a:t>
            </a:r>
            <a:r>
              <a:rPr lang="hr-HR" sz="4000" dirty="0" smtClean="0"/>
              <a:t>:</a:t>
            </a:r>
            <a:endParaRPr lang="hr-HR" sz="40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hr-HR" sz="2400" b="1" dirty="0" smtClean="0"/>
              <a:t>voštane pločice</a:t>
            </a:r>
            <a:r>
              <a:rPr lang="hr-HR" sz="2400" dirty="0" smtClean="0"/>
              <a:t>, </a:t>
            </a:r>
            <a:r>
              <a:rPr lang="hr-HR" sz="2400" dirty="0" err="1" smtClean="0"/>
              <a:t>tj</a:t>
            </a:r>
            <a:r>
              <a:rPr lang="hr-HR" sz="2400" dirty="0" smtClean="0"/>
              <a:t>. male drvene tablice, izdubljene i s uzdignutim rubom na sve četiri strane, u koje bi se nalio obojeni ili neobojeni vosak</a:t>
            </a:r>
          </a:p>
          <a:p>
            <a:r>
              <a:rPr lang="hr-HR" sz="2400" b="1" dirty="0" smtClean="0"/>
              <a:t>album - pločice s gipsom</a:t>
            </a:r>
            <a:r>
              <a:rPr lang="hr-HR" sz="2400" dirty="0" smtClean="0"/>
              <a:t>. (</a:t>
            </a:r>
            <a:r>
              <a:rPr lang="hr-HR" sz="2400" dirty="0" err="1" smtClean="0"/>
              <a:t>albus</a:t>
            </a:r>
            <a:r>
              <a:rPr lang="hr-HR" sz="2400" dirty="0" smtClean="0"/>
              <a:t>,3 - bijel)</a:t>
            </a:r>
          </a:p>
          <a:p>
            <a:r>
              <a:rPr lang="hr-HR" sz="2400" b="1" dirty="0" smtClean="0"/>
              <a:t>pergament</a:t>
            </a:r>
            <a:r>
              <a:rPr lang="hr-HR" sz="2400" dirty="0" smtClean="0"/>
              <a:t> - uštavljena i obrađena životinjska koža se rezala u listove, koji su se spajali i umetali u korice</a:t>
            </a:r>
          </a:p>
          <a:p>
            <a:endParaRPr lang="hr-HR" sz="2400" dirty="0"/>
          </a:p>
        </p:txBody>
      </p:sp>
      <p:pic>
        <p:nvPicPr>
          <p:cNvPr id="2050" name="Picture 2" descr="C:\Users\Barbara i Franz\Desktop\220px-Wachstafel_r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1632" y="1124744"/>
            <a:ext cx="3312368" cy="2016224"/>
          </a:xfrm>
          <a:prstGeom prst="rect">
            <a:avLst/>
          </a:prstGeom>
          <a:noFill/>
        </p:spPr>
      </p:pic>
      <p:sp>
        <p:nvSpPr>
          <p:cNvPr id="10" name="TekstniOkvir 9"/>
          <p:cNvSpPr txBox="1"/>
          <p:nvPr/>
        </p:nvSpPr>
        <p:spPr>
          <a:xfrm>
            <a:off x="5436096" y="60932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voštane pločice</a:t>
            </a:r>
            <a:endParaRPr lang="hr-HR" dirty="0"/>
          </a:p>
        </p:txBody>
      </p:sp>
      <p:pic>
        <p:nvPicPr>
          <p:cNvPr id="4" name="Picture 2" descr="C:\Users\Barbara i Franz\Desktop\Roman wax Tab1 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852936"/>
            <a:ext cx="4038600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half" idx="4294967295"/>
          </p:nvPr>
        </p:nvSpPr>
        <p:spPr>
          <a:xfrm>
            <a:off x="0" y="188913"/>
            <a:ext cx="4038600" cy="6192837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hr-HR" b="1" dirty="0" err="1" smtClean="0"/>
              <a:t>papyrus</a:t>
            </a:r>
            <a:r>
              <a:rPr lang="hr-HR" dirty="0" smtClean="0"/>
              <a:t> - dobivao se od egipatske biljke (srčike papirusa)-rezale su se trake, premazivale vlažnim ljepilom, sušile i glačale – </a:t>
            </a:r>
            <a:r>
              <a:rPr lang="hr-HR" b="1" dirty="0" err="1" smtClean="0"/>
              <a:t>charta</a:t>
            </a:r>
            <a:endParaRPr lang="hr-HR" b="1" dirty="0" smtClean="0"/>
          </a:p>
          <a:p>
            <a:r>
              <a:rPr lang="hr-HR" dirty="0" smtClean="0"/>
              <a:t>zatim se “</a:t>
            </a:r>
            <a:r>
              <a:rPr lang="hr-HR" dirty="0" err="1" smtClean="0"/>
              <a:t>charta</a:t>
            </a:r>
            <a:r>
              <a:rPr lang="hr-HR" dirty="0" smtClean="0"/>
              <a:t>” savijala u svitak oko tankog štapa </a:t>
            </a:r>
            <a:r>
              <a:rPr lang="hr-HR" b="1" dirty="0" smtClean="0"/>
              <a:t>(</a:t>
            </a:r>
            <a:r>
              <a:rPr lang="hr-HR" b="1" dirty="0" err="1" smtClean="0"/>
              <a:t>umbilicus</a:t>
            </a:r>
            <a:r>
              <a:rPr lang="hr-HR" dirty="0" smtClean="0"/>
              <a:t>) s ručicama (</a:t>
            </a:r>
            <a:r>
              <a:rPr lang="hr-HR" b="1" dirty="0" err="1" smtClean="0"/>
              <a:t>cornua</a:t>
            </a:r>
            <a:r>
              <a:rPr lang="hr-HR" dirty="0" smtClean="0"/>
              <a:t>)</a:t>
            </a:r>
          </a:p>
          <a:p>
            <a:r>
              <a:rPr lang="hr-HR" dirty="0" smtClean="0"/>
              <a:t>na malom listiću od kože često je bila oznaka sadržaja (</a:t>
            </a:r>
            <a:r>
              <a:rPr lang="hr-HR" b="1" dirty="0" err="1" smtClean="0"/>
              <a:t>index</a:t>
            </a:r>
            <a:r>
              <a:rPr lang="hr-HR" dirty="0" smtClean="0"/>
              <a:t>)</a:t>
            </a:r>
          </a:p>
          <a:p>
            <a:r>
              <a:rPr lang="hr-HR" dirty="0" smtClean="0"/>
              <a:t>svitak se čuvao u kovčežiću ili obloj kutiji (</a:t>
            </a:r>
            <a:r>
              <a:rPr lang="hr-HR" b="1" dirty="0" err="1" smtClean="0"/>
              <a:t>capsa</a:t>
            </a:r>
            <a:r>
              <a:rPr lang="hr-HR" b="1" dirty="0" smtClean="0"/>
              <a:t>, </a:t>
            </a:r>
            <a:r>
              <a:rPr lang="hr-HR" b="1" dirty="0" err="1" smtClean="0"/>
              <a:t>scrinium</a:t>
            </a:r>
            <a:r>
              <a:rPr lang="hr-HR" dirty="0" smtClean="0"/>
              <a:t>)</a:t>
            </a:r>
            <a:endParaRPr lang="hr-HR" dirty="0"/>
          </a:p>
        </p:txBody>
      </p:sp>
      <p:pic>
        <p:nvPicPr>
          <p:cNvPr id="17410" name="Picture 2" descr="C:\Users\Barbara i Franz\Desktop\starożytne-hieroglify-egipski-papirus_121-6300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2388" y="260350"/>
            <a:ext cx="2741612" cy="2089150"/>
          </a:xfrm>
          <a:prstGeom prst="rect">
            <a:avLst/>
          </a:prstGeom>
          <a:noFill/>
        </p:spPr>
      </p:pic>
      <p:sp>
        <p:nvSpPr>
          <p:cNvPr id="5" name="TekstniOkvir 4"/>
          <p:cNvSpPr txBox="1"/>
          <p:nvPr/>
        </p:nvSpPr>
        <p:spPr>
          <a:xfrm>
            <a:off x="4860032" y="1628800"/>
            <a:ext cx="1152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egipatski papirus</a:t>
            </a:r>
            <a:endParaRPr lang="hr-HR" dirty="0"/>
          </a:p>
        </p:txBody>
      </p:sp>
      <p:pic>
        <p:nvPicPr>
          <p:cNvPr id="3074" name="Picture 2" descr="C:\Users\Barbara i Franz\Desktop\imag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3"/>
            <a:ext cx="3988233" cy="2736304"/>
          </a:xfrm>
          <a:prstGeom prst="rect">
            <a:avLst/>
          </a:prstGeom>
          <a:noFill/>
        </p:spPr>
      </p:pic>
      <p:sp>
        <p:nvSpPr>
          <p:cNvPr id="7" name="TekstniOkvir 6"/>
          <p:cNvSpPr txBox="1"/>
          <p:nvPr/>
        </p:nvSpPr>
        <p:spPr>
          <a:xfrm>
            <a:off x="4788024" y="587727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volumen, </a:t>
            </a:r>
            <a:r>
              <a:rPr lang="hr-HR" dirty="0" err="1" smtClean="0"/>
              <a:t>capsa</a:t>
            </a:r>
            <a:r>
              <a:rPr lang="hr-HR" dirty="0" smtClean="0"/>
              <a:t> 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r>
              <a:rPr lang="hr-HR" b="1" dirty="0" smtClean="0"/>
              <a:t>TISKARSKA  DJELATNOST</a:t>
            </a:r>
            <a:endParaRPr lang="hr-HR" b="1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malo </a:t>
            </a:r>
            <a:r>
              <a:rPr lang="hr-HR" dirty="0" smtClean="0"/>
              <a:t>knjiga </a:t>
            </a:r>
            <a:r>
              <a:rPr lang="hr-HR" dirty="0" smtClean="0"/>
              <a:t>- skupe  </a:t>
            </a:r>
            <a:r>
              <a:rPr lang="hr-HR" dirty="0" smtClean="0"/>
              <a:t>(</a:t>
            </a:r>
            <a:r>
              <a:rPr lang="hr-HR" dirty="0" smtClean="0"/>
              <a:t>pisale</a:t>
            </a:r>
          </a:p>
          <a:p>
            <a:pPr>
              <a:buNone/>
            </a:pPr>
            <a:r>
              <a:rPr lang="hr-HR" dirty="0" smtClean="0"/>
              <a:t> </a:t>
            </a:r>
            <a:r>
              <a:rPr lang="hr-HR" dirty="0" smtClean="0"/>
              <a:t>su se i prepisivale rukom) </a:t>
            </a:r>
            <a:endParaRPr lang="hr-HR" dirty="0" smtClean="0"/>
          </a:p>
          <a:p>
            <a:pPr>
              <a:buNone/>
            </a:pPr>
            <a:r>
              <a:rPr lang="hr-HR" dirty="0" smtClean="0"/>
              <a:t>-privilegij </a:t>
            </a:r>
            <a:r>
              <a:rPr lang="hr-HR" dirty="0" smtClean="0"/>
              <a:t>bogatih                                                     </a:t>
            </a:r>
          </a:p>
          <a:p>
            <a:r>
              <a:rPr lang="hr-HR" dirty="0" smtClean="0"/>
              <a:t>knjižarska </a:t>
            </a:r>
            <a:r>
              <a:rPr lang="hr-HR" dirty="0" smtClean="0"/>
              <a:t>poduzeća za izradu i prodaju knjiga </a:t>
            </a:r>
            <a:r>
              <a:rPr lang="hr-HR" dirty="0" smtClean="0"/>
              <a:t>-radili obrazovani robovi </a:t>
            </a:r>
            <a:r>
              <a:rPr lang="hr-HR" dirty="0" smtClean="0"/>
              <a:t>(</a:t>
            </a:r>
            <a:r>
              <a:rPr lang="hr-HR" b="1" dirty="0" err="1" smtClean="0"/>
              <a:t>servi</a:t>
            </a:r>
            <a:r>
              <a:rPr lang="hr-HR" b="1" dirty="0" smtClean="0"/>
              <a:t> </a:t>
            </a:r>
            <a:r>
              <a:rPr lang="hr-HR" b="1" dirty="0" err="1" smtClean="0"/>
              <a:t>litterati</a:t>
            </a:r>
            <a:r>
              <a:rPr lang="hr-HR" dirty="0" smtClean="0"/>
              <a:t>)</a:t>
            </a:r>
          </a:p>
          <a:p>
            <a:r>
              <a:rPr lang="hr-HR" dirty="0" smtClean="0"/>
              <a:t>prepisivali </a:t>
            </a:r>
            <a:r>
              <a:rPr lang="hr-HR" dirty="0" smtClean="0"/>
              <a:t>u većem broju primjeraka </a:t>
            </a:r>
            <a:r>
              <a:rPr lang="hr-HR" dirty="0" smtClean="0"/>
              <a:t>-jedan </a:t>
            </a:r>
            <a:r>
              <a:rPr lang="hr-HR" dirty="0" smtClean="0"/>
              <a:t>čitao, a ostali pisali u kraticama, kasnije uredno na čisto </a:t>
            </a:r>
          </a:p>
          <a:p>
            <a:r>
              <a:rPr lang="hr-HR" dirty="0" smtClean="0"/>
              <a:t>izdavači (</a:t>
            </a:r>
            <a:r>
              <a:rPr lang="hr-HR" b="1" dirty="0" err="1" smtClean="0"/>
              <a:t>librarii</a:t>
            </a:r>
            <a:r>
              <a:rPr lang="hr-HR" dirty="0" smtClean="0"/>
              <a:t>) su otvarali knjižnice  na Forumu, a prvu poznatu  javnu biblioteku otvorio je  </a:t>
            </a:r>
            <a:r>
              <a:rPr lang="hr-HR" b="1" dirty="0" err="1" smtClean="0"/>
              <a:t>Azinije</a:t>
            </a:r>
            <a:r>
              <a:rPr lang="hr-HR" b="1" dirty="0" smtClean="0"/>
              <a:t> </a:t>
            </a:r>
            <a:r>
              <a:rPr lang="hr-HR" b="1" dirty="0" err="1" smtClean="0"/>
              <a:t>Polion</a:t>
            </a:r>
            <a:r>
              <a:rPr lang="hr-HR" dirty="0" smtClean="0"/>
              <a:t> 39.g. </a:t>
            </a:r>
            <a:r>
              <a:rPr lang="hr-HR" dirty="0" err="1" smtClean="0"/>
              <a:t>pr</a:t>
            </a:r>
            <a:r>
              <a:rPr lang="hr-HR" dirty="0" smtClean="0"/>
              <a:t>. Kr.</a:t>
            </a:r>
          </a:p>
          <a:p>
            <a:endParaRPr lang="hr-HR" dirty="0"/>
          </a:p>
        </p:txBody>
      </p:sp>
      <p:pic>
        <p:nvPicPr>
          <p:cNvPr id="5122" name="Picture 2" descr="C:\Users\Barbara i Franz\Desktop\knjižnica u Efezu (Celzova)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980728"/>
            <a:ext cx="2857500" cy="198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đanski">
  <a:themeElements>
    <a:clrScheme name="Bogatstv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đanski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rađanski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171</TotalTime>
  <Words>260</Words>
  <Application>Microsoft Office PowerPoint</Application>
  <PresentationFormat>Prikaz na zaslonu (4:3)</PresentationFormat>
  <Paragraphs>22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5</vt:i4>
      </vt:variant>
    </vt:vector>
  </HeadingPairs>
  <TitlesOfParts>
    <vt:vector size="6" baseType="lpstr">
      <vt:lpstr>Građanski</vt:lpstr>
      <vt:lpstr>Antička knjiga </vt:lpstr>
      <vt:lpstr>DVA OSNOVNA MODELA KNJIGE</vt:lpstr>
      <vt:lpstr>MATERIJALI NA KOJIMA SE PISALO:</vt:lpstr>
      <vt:lpstr>Slajd 4</vt:lpstr>
      <vt:lpstr>         TISKARSKA  DJELATNOST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Antička knjiga</dc:title>
  <dc:creator>Barbara i Franz</dc:creator>
  <cp:lastModifiedBy>Barbara i Franz</cp:lastModifiedBy>
  <cp:revision>20</cp:revision>
  <dcterms:created xsi:type="dcterms:W3CDTF">2013-10-15T06:24:41Z</dcterms:created>
  <dcterms:modified xsi:type="dcterms:W3CDTF">2013-10-17T08:58:47Z</dcterms:modified>
</cp:coreProperties>
</file>